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6/10/2018</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6/10/2018</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6/10/2018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6/10/2018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6/10/2018</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FA91B-DC84-4137-A9E7-946A63808905}"/>
              </a:ext>
            </a:extLst>
          </p:cNvPr>
          <p:cNvSpPr>
            <a:spLocks noGrp="1"/>
          </p:cNvSpPr>
          <p:nvPr>
            <p:ph type="ctrTitle"/>
          </p:nvPr>
        </p:nvSpPr>
        <p:spPr>
          <a:xfrm>
            <a:off x="581188" y="775882"/>
            <a:ext cx="10993549" cy="1475013"/>
          </a:xfrm>
        </p:spPr>
        <p:txBody>
          <a:bodyPr/>
          <a:lstStyle/>
          <a:p>
            <a:pPr algn="ctr"/>
            <a:r>
              <a:rPr lang="en-US" dirty="0">
                <a:latin typeface="Franklin Gothic Book" panose="020B0503020102020204" pitchFamily="34" charset="0"/>
              </a:rPr>
              <a:t>Chapter 1: Precalculus Review and Proof by induction</a:t>
            </a:r>
          </a:p>
        </p:txBody>
      </p:sp>
      <p:sp>
        <p:nvSpPr>
          <p:cNvPr id="3" name="Subtitle 2">
            <a:extLst>
              <a:ext uri="{FF2B5EF4-FFF2-40B4-BE49-F238E27FC236}">
                <a16:creationId xmlns:a16="http://schemas.microsoft.com/office/drawing/2014/main" id="{E23A8679-9468-4E16-9A9F-B26D7C90F6E9}"/>
              </a:ext>
            </a:extLst>
          </p:cNvPr>
          <p:cNvSpPr>
            <a:spLocks noGrp="1"/>
          </p:cNvSpPr>
          <p:nvPr>
            <p:ph type="subTitle" idx="1"/>
          </p:nvPr>
        </p:nvSpPr>
        <p:spPr>
          <a:xfrm>
            <a:off x="581191" y="2481604"/>
            <a:ext cx="10993546" cy="590321"/>
          </a:xfrm>
        </p:spPr>
        <p:txBody>
          <a:bodyPr/>
          <a:lstStyle/>
          <a:p>
            <a:pPr algn="ctr"/>
            <a:r>
              <a:rPr lang="en-US" sz="2400" dirty="0" err="1">
                <a:latin typeface="Franklin Gothic Book" panose="020B0503020102020204" pitchFamily="34" charset="0"/>
              </a:rPr>
              <a:t>N</a:t>
            </a:r>
            <a:r>
              <a:rPr lang="en-US" dirty="0" err="1">
                <a:latin typeface="Franklin Gothic Book" panose="020B0503020102020204" pitchFamily="34" charset="0"/>
              </a:rPr>
              <a:t>o</a:t>
            </a:r>
            <a:r>
              <a:rPr lang="en-US" sz="2400" dirty="0" err="1">
                <a:latin typeface="Franklin Gothic Book" panose="020B0503020102020204" pitchFamily="34" charset="0"/>
              </a:rPr>
              <a:t>BS</a:t>
            </a:r>
            <a:r>
              <a:rPr lang="en-US" sz="2400" dirty="0">
                <a:latin typeface="Franklin Gothic Book" panose="020B0503020102020204" pitchFamily="34" charset="0"/>
              </a:rPr>
              <a:t> Calculus (Jeffrey </a:t>
            </a:r>
            <a:r>
              <a:rPr lang="en-US" sz="2400" dirty="0" err="1">
                <a:latin typeface="Franklin Gothic Book" panose="020B0503020102020204" pitchFamily="34" charset="0"/>
              </a:rPr>
              <a:t>WanG</a:t>
            </a:r>
            <a:r>
              <a:rPr lang="en-US" sz="2400" dirty="0">
                <a:latin typeface="Franklin Gothic Book" panose="020B0503020102020204" pitchFamily="34" charset="0"/>
              </a:rPr>
              <a:t>)</a:t>
            </a:r>
            <a:endParaRPr lang="en-US" dirty="0">
              <a:latin typeface="Franklin Gothic Book" panose="020B0503020102020204" pitchFamily="34" charset="0"/>
            </a:endParaRPr>
          </a:p>
        </p:txBody>
      </p:sp>
      <p:sp>
        <p:nvSpPr>
          <p:cNvPr id="4" name="TextBox 3">
            <a:extLst>
              <a:ext uri="{FF2B5EF4-FFF2-40B4-BE49-F238E27FC236}">
                <a16:creationId xmlns:a16="http://schemas.microsoft.com/office/drawing/2014/main" id="{3E953E00-C765-450E-B0A2-98E831CDD55C}"/>
              </a:ext>
            </a:extLst>
          </p:cNvPr>
          <p:cNvSpPr txBox="1"/>
          <p:nvPr/>
        </p:nvSpPr>
        <p:spPr>
          <a:xfrm>
            <a:off x="8416867" y="5816305"/>
            <a:ext cx="3157870" cy="369332"/>
          </a:xfrm>
          <a:prstGeom prst="rect">
            <a:avLst/>
          </a:prstGeom>
          <a:noFill/>
        </p:spPr>
        <p:txBody>
          <a:bodyPr wrap="square" rtlCol="0">
            <a:spAutoFit/>
          </a:bodyPr>
          <a:lstStyle/>
          <a:p>
            <a:r>
              <a:rPr lang="en-US" dirty="0">
                <a:solidFill>
                  <a:schemeClr val="bg1"/>
                </a:solidFill>
              </a:rPr>
              <a:t>Presented by: Maria Henriquez</a:t>
            </a:r>
          </a:p>
        </p:txBody>
      </p:sp>
      <p:cxnSp>
        <p:nvCxnSpPr>
          <p:cNvPr id="6" name="Straight Connector 5">
            <a:extLst>
              <a:ext uri="{FF2B5EF4-FFF2-40B4-BE49-F238E27FC236}">
                <a16:creationId xmlns:a16="http://schemas.microsoft.com/office/drawing/2014/main" id="{A847BFEF-B1AD-4D2F-ABEC-FA2CA3AD5E56}"/>
              </a:ext>
            </a:extLst>
          </p:cNvPr>
          <p:cNvCxnSpPr>
            <a:cxnSpLocks/>
          </p:cNvCxnSpPr>
          <p:nvPr/>
        </p:nvCxnSpPr>
        <p:spPr>
          <a:xfrm>
            <a:off x="3955312" y="2381693"/>
            <a:ext cx="4146697"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623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4">
            <a:extLst>
              <a:ext uri="{FF2B5EF4-FFF2-40B4-BE49-F238E27FC236}">
                <a16:creationId xmlns:a16="http://schemas.microsoft.com/office/drawing/2014/main" id="{511DE011-0B42-46DE-9658-EF072B074074}"/>
              </a:ext>
            </a:extLst>
          </p:cNvPr>
          <p:cNvPicPr>
            <a:picLocks noChangeAspect="1"/>
          </p:cNvPicPr>
          <p:nvPr/>
        </p:nvPicPr>
        <p:blipFill rotWithShape="1">
          <a:blip r:embed="rId2"/>
          <a:srcRect l="37186" t="21991" r="32774" b="53366"/>
          <a:stretch/>
        </p:blipFill>
        <p:spPr>
          <a:xfrm>
            <a:off x="3980120" y="681495"/>
            <a:ext cx="4231759" cy="1952429"/>
          </a:xfrm>
          <a:prstGeom prst="rect">
            <a:avLst/>
          </a:prstGeom>
        </p:spPr>
      </p:pic>
      <p:pic>
        <p:nvPicPr>
          <p:cNvPr id="3" name="Picture 2">
            <a:extLst>
              <a:ext uri="{FF2B5EF4-FFF2-40B4-BE49-F238E27FC236}">
                <a16:creationId xmlns:a16="http://schemas.microsoft.com/office/drawing/2014/main" id="{0FC2AD94-B60E-4603-8509-25E88FE6F02B}"/>
              </a:ext>
            </a:extLst>
          </p:cNvPr>
          <p:cNvPicPr>
            <a:picLocks noChangeAspect="1"/>
          </p:cNvPicPr>
          <p:nvPr/>
        </p:nvPicPr>
        <p:blipFill rotWithShape="1">
          <a:blip r:embed="rId3"/>
          <a:srcRect l="38449" t="58059" r="35253" b="25907"/>
          <a:stretch/>
        </p:blipFill>
        <p:spPr>
          <a:xfrm>
            <a:off x="3980120" y="2084126"/>
            <a:ext cx="3921365" cy="1344874"/>
          </a:xfrm>
          <a:prstGeom prst="rect">
            <a:avLst/>
          </a:prstGeom>
        </p:spPr>
      </p:pic>
      <p:sp>
        <p:nvSpPr>
          <p:cNvPr id="4" name="TextBox 3">
            <a:extLst>
              <a:ext uri="{FF2B5EF4-FFF2-40B4-BE49-F238E27FC236}">
                <a16:creationId xmlns:a16="http://schemas.microsoft.com/office/drawing/2014/main" id="{036D9CFA-213E-4DC0-83D1-4A8A258C9DF5}"/>
              </a:ext>
            </a:extLst>
          </p:cNvPr>
          <p:cNvSpPr txBox="1"/>
          <p:nvPr/>
        </p:nvSpPr>
        <p:spPr>
          <a:xfrm>
            <a:off x="428263" y="3889094"/>
            <a:ext cx="11285317" cy="923330"/>
          </a:xfrm>
          <a:prstGeom prst="rect">
            <a:avLst/>
          </a:prstGeom>
          <a:noFill/>
        </p:spPr>
        <p:txBody>
          <a:bodyPr wrap="square" rtlCol="0">
            <a:spAutoFit/>
          </a:bodyPr>
          <a:lstStyle/>
          <a:p>
            <a:r>
              <a:rPr lang="en-US" dirty="0"/>
              <a:t>We have shown that if S(n) is true, S(n + 1) is also true. Since we have shown that S(0) is</a:t>
            </a:r>
          </a:p>
          <a:p>
            <a:r>
              <a:rPr lang="en-US" dirty="0"/>
              <a:t>true, we can plug n = 0 into what we just proved to show that S(1) is also true. We can then use</a:t>
            </a:r>
          </a:p>
          <a:p>
            <a:r>
              <a:rPr lang="en-US" dirty="0"/>
              <a:t>that to show that S(2) is also true, and so on.</a:t>
            </a:r>
          </a:p>
        </p:txBody>
      </p:sp>
    </p:spTree>
    <p:extLst>
      <p:ext uri="{BB962C8B-B14F-4D97-AF65-F5344CB8AC3E}">
        <p14:creationId xmlns:p14="http://schemas.microsoft.com/office/powerpoint/2010/main" val="3210396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6E750-73EA-45C3-B436-69B6389BE496}"/>
              </a:ext>
            </a:extLst>
          </p:cNvPr>
          <p:cNvSpPr>
            <a:spLocks noGrp="1"/>
          </p:cNvSpPr>
          <p:nvPr>
            <p:ph type="title"/>
          </p:nvPr>
        </p:nvSpPr>
        <p:spPr/>
        <p:txBody>
          <a:bodyPr/>
          <a:lstStyle/>
          <a:p>
            <a:r>
              <a:rPr lang="en-US" dirty="0">
                <a:latin typeface="Franklin Gothic Book" panose="020B0503020102020204" pitchFamily="34" charset="0"/>
              </a:rPr>
              <a:t>Section 1</a:t>
            </a:r>
          </a:p>
        </p:txBody>
      </p:sp>
      <p:sp>
        <p:nvSpPr>
          <p:cNvPr id="3" name="Text Placeholder 2">
            <a:extLst>
              <a:ext uri="{FF2B5EF4-FFF2-40B4-BE49-F238E27FC236}">
                <a16:creationId xmlns:a16="http://schemas.microsoft.com/office/drawing/2014/main" id="{15A8433A-6F66-4075-B293-EA14D5D2A201}"/>
              </a:ext>
            </a:extLst>
          </p:cNvPr>
          <p:cNvSpPr>
            <a:spLocks noGrp="1"/>
          </p:cNvSpPr>
          <p:nvPr>
            <p:ph type="body" idx="1"/>
          </p:nvPr>
        </p:nvSpPr>
        <p:spPr/>
        <p:txBody>
          <a:bodyPr/>
          <a:lstStyle/>
          <a:p>
            <a:r>
              <a:rPr lang="en-US" dirty="0">
                <a:latin typeface="Franklin Gothic Book" panose="020B0503020102020204" pitchFamily="34" charset="0"/>
              </a:rPr>
              <a:t>Functions</a:t>
            </a:r>
          </a:p>
        </p:txBody>
      </p:sp>
    </p:spTree>
    <p:extLst>
      <p:ext uri="{BB962C8B-B14F-4D97-AF65-F5344CB8AC3E}">
        <p14:creationId xmlns:p14="http://schemas.microsoft.com/office/powerpoint/2010/main" val="1406615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34371-EEE1-4A7B-B321-2BC16EE89243}"/>
              </a:ext>
            </a:extLst>
          </p:cNvPr>
          <p:cNvSpPr>
            <a:spLocks noGrp="1"/>
          </p:cNvSpPr>
          <p:nvPr>
            <p:ph type="title"/>
          </p:nvPr>
        </p:nvSpPr>
        <p:spPr/>
        <p:txBody>
          <a:bodyPr/>
          <a:lstStyle/>
          <a:p>
            <a:r>
              <a:rPr lang="en-US" dirty="0"/>
              <a:t>Function Parent Values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3EF1994-31A2-4F72-BE6E-DFD98015CA0F}"/>
                  </a:ext>
                </a:extLst>
              </p:cNvPr>
              <p:cNvSpPr>
                <a:spLocks noGrp="1"/>
              </p:cNvSpPr>
              <p:nvPr>
                <p:ph idx="1"/>
              </p:nvPr>
            </p:nvSpPr>
            <p:spPr>
              <a:xfrm>
                <a:off x="581192" y="2180496"/>
                <a:ext cx="11029615" cy="4092713"/>
              </a:xfrm>
            </p:spPr>
            <p:txBody>
              <a:bodyPr numCol="2">
                <a:normAutofit lnSpcReduction="10000"/>
              </a:bodyPr>
              <a:lstStyle/>
              <a:p>
                <a:r>
                  <a:rPr lang="en-US" sz="2000" dirty="0"/>
                  <a:t>In Calculus, we learn to manipulate algebraic functions. It is imperative to note the parent functions and attributes of the following:</a:t>
                </a:r>
              </a:p>
              <a:p>
                <a:pPr lvl="1"/>
                <a:r>
                  <a:rPr lang="en-US" sz="1800" dirty="0"/>
                  <a:t>Constant:  </a:t>
                </a:r>
              </a:p>
              <a:p>
                <a:pPr lvl="2"/>
                <a:r>
                  <a:rPr lang="en-US" sz="1600" dirty="0"/>
                  <a:t> Parent function: y= k (k is a constant)</a:t>
                </a:r>
              </a:p>
              <a:p>
                <a:pPr lvl="1"/>
                <a:r>
                  <a:rPr lang="en-US" sz="1800" dirty="0"/>
                  <a:t>Linear</a:t>
                </a:r>
              </a:p>
              <a:p>
                <a:pPr lvl="2"/>
                <a:r>
                  <a:rPr lang="en-US" sz="1600" dirty="0"/>
                  <a:t>Parent function: y= x</a:t>
                </a:r>
              </a:p>
              <a:p>
                <a:pPr lvl="1"/>
                <a:r>
                  <a:rPr lang="en-US" sz="1800" dirty="0"/>
                  <a:t>Quadratic</a:t>
                </a:r>
              </a:p>
              <a:p>
                <a:pPr lvl="2"/>
                <a:r>
                  <a:rPr lang="en-US" sz="1600" dirty="0"/>
                  <a:t>Parent function: </a:t>
                </a:r>
                <a14:m>
                  <m:oMath xmlns:m="http://schemas.openxmlformats.org/officeDocument/2006/math">
                    <m:r>
                      <a:rPr lang="en-US" i="1"/>
                      <m:t>𝑦</m:t>
                    </m:r>
                    <m:r>
                      <a:rPr lang="en-US" i="1"/>
                      <m:t>=</m:t>
                    </m:r>
                    <m:sSup>
                      <m:sSupPr>
                        <m:ctrlPr>
                          <a:rPr lang="en-US" i="1"/>
                        </m:ctrlPr>
                      </m:sSupPr>
                      <m:e>
                        <m:r>
                          <a:rPr lang="en-US" i="1"/>
                          <m:t>𝑥</m:t>
                        </m:r>
                      </m:e>
                      <m:sup>
                        <m:r>
                          <a:rPr lang="en-US" i="1"/>
                          <m:t>2</m:t>
                        </m:r>
                      </m:sup>
                    </m:sSup>
                  </m:oMath>
                </a14:m>
                <a:endParaRPr lang="en-US" sz="1600" dirty="0"/>
              </a:p>
              <a:p>
                <a:pPr lvl="1"/>
                <a:r>
                  <a:rPr lang="en-US" sz="1800" dirty="0"/>
                  <a:t>Cubic </a:t>
                </a:r>
              </a:p>
              <a:p>
                <a:pPr lvl="2"/>
                <a:r>
                  <a:rPr lang="en-US" sz="1600" dirty="0"/>
                  <a:t>Parent function: </a:t>
                </a:r>
                <a14:m>
                  <m:oMath xmlns:m="http://schemas.openxmlformats.org/officeDocument/2006/math">
                    <m:r>
                      <a:rPr lang="en-US" i="1"/>
                      <m:t>𝑦</m:t>
                    </m:r>
                    <m:r>
                      <a:rPr lang="en-US" i="1"/>
                      <m:t>=</m:t>
                    </m:r>
                    <m:sSup>
                      <m:sSupPr>
                        <m:ctrlPr>
                          <a:rPr lang="en-US" i="1"/>
                        </m:ctrlPr>
                      </m:sSupPr>
                      <m:e>
                        <m:r>
                          <a:rPr lang="en-US" i="1"/>
                          <m:t>𝑥</m:t>
                        </m:r>
                      </m:e>
                      <m:sup>
                        <m:r>
                          <a:rPr lang="en-US" i="1"/>
                          <m:t>3</m:t>
                        </m:r>
                      </m:sup>
                    </m:sSup>
                  </m:oMath>
                </a14:m>
                <a:endParaRPr lang="en-US" dirty="0"/>
              </a:p>
              <a:p>
                <a:pPr lvl="1"/>
                <a:r>
                  <a:rPr lang="en-US" sz="1800" dirty="0"/>
                  <a:t>Radical</a:t>
                </a:r>
              </a:p>
              <a:p>
                <a:pPr lvl="2"/>
                <a:r>
                  <a:rPr lang="en-US" sz="1600" dirty="0"/>
                  <a:t>Parent function: </a:t>
                </a:r>
                <a14:m>
                  <m:oMath xmlns:m="http://schemas.openxmlformats.org/officeDocument/2006/math">
                    <m:r>
                      <a:rPr lang="en-US" i="1"/>
                      <m:t>𝑦</m:t>
                    </m:r>
                    <m:r>
                      <a:rPr lang="en-US" i="1"/>
                      <m:t>=</m:t>
                    </m:r>
                    <m:rad>
                      <m:radPr>
                        <m:degHide m:val="on"/>
                        <m:ctrlPr>
                          <a:rPr lang="en-US" i="1"/>
                        </m:ctrlPr>
                      </m:radPr>
                      <m:deg/>
                      <m:e>
                        <m:r>
                          <a:rPr lang="en-US" i="1"/>
                          <m:t>𝑥</m:t>
                        </m:r>
                      </m:e>
                    </m:rad>
                  </m:oMath>
                </a14:m>
                <a:endParaRPr lang="en-US" sz="1600" dirty="0"/>
              </a:p>
              <a:p>
                <a:pPr lvl="1"/>
                <a:r>
                  <a:rPr lang="en-US" sz="1800" dirty="0"/>
                  <a:t>Rational (inverse)</a:t>
                </a:r>
              </a:p>
              <a:p>
                <a:pPr lvl="2"/>
                <a:r>
                  <a:rPr lang="en-US" sz="1600" dirty="0"/>
                  <a:t>Parent function: </a:t>
                </a:r>
                <a14:m>
                  <m:oMath xmlns:m="http://schemas.openxmlformats.org/officeDocument/2006/math">
                    <m:r>
                      <a:rPr lang="en-US" i="1"/>
                      <m:t>𝑦</m:t>
                    </m:r>
                    <m:r>
                      <a:rPr lang="en-US" i="1"/>
                      <m:t>=</m:t>
                    </m:r>
                    <m:f>
                      <m:fPr>
                        <m:ctrlPr>
                          <a:rPr lang="en-US" i="1"/>
                        </m:ctrlPr>
                      </m:fPr>
                      <m:num>
                        <m:r>
                          <a:rPr lang="en-US" i="1"/>
                          <m:t>1</m:t>
                        </m:r>
                      </m:num>
                      <m:den>
                        <m:r>
                          <a:rPr lang="en-US" i="1"/>
                          <m:t>𝑥</m:t>
                        </m:r>
                      </m:den>
                    </m:f>
                  </m:oMath>
                </a14:m>
                <a:endParaRPr lang="en-US" sz="1600" dirty="0"/>
              </a:p>
              <a:p>
                <a:pPr lvl="1"/>
                <a:r>
                  <a:rPr lang="en-US" sz="1800" dirty="0"/>
                  <a:t>Absolute value</a:t>
                </a:r>
              </a:p>
              <a:p>
                <a:pPr lvl="2"/>
                <a:r>
                  <a:rPr lang="en-US" sz="1600" dirty="0"/>
                  <a:t>Parent function: </a:t>
                </a:r>
                <a14:m>
                  <m:oMath xmlns:m="http://schemas.openxmlformats.org/officeDocument/2006/math">
                    <m:r>
                      <a:rPr lang="en-US" i="1"/>
                      <m:t>𝑦</m:t>
                    </m:r>
                    <m:r>
                      <a:rPr lang="en-US" i="1"/>
                      <m:t>=|</m:t>
                    </m:r>
                    <m:r>
                      <a:rPr lang="en-US" i="1"/>
                      <m:t>𝑥</m:t>
                    </m:r>
                    <m:r>
                      <a:rPr lang="en-US" i="1"/>
                      <m:t>|</m:t>
                    </m:r>
                  </m:oMath>
                </a14:m>
                <a:endParaRPr lang="en-US" sz="1600" dirty="0"/>
              </a:p>
              <a:p>
                <a:pPr lvl="1"/>
                <a:r>
                  <a:rPr lang="en-US" sz="1800" dirty="0"/>
                  <a:t>Logarithmic</a:t>
                </a:r>
              </a:p>
              <a:p>
                <a:pPr lvl="2"/>
                <a:r>
                  <a:rPr lang="en-US" sz="1600" dirty="0"/>
                  <a:t>Parent function: </a:t>
                </a:r>
                <a14:m>
                  <m:oMath xmlns:m="http://schemas.openxmlformats.org/officeDocument/2006/math">
                    <m:r>
                      <a:rPr lang="en-US" i="1"/>
                      <m:t>𝑦</m:t>
                    </m:r>
                    <m:r>
                      <a:rPr lang="en-US" i="1"/>
                      <m:t>=</m:t>
                    </m:r>
                    <m:func>
                      <m:funcPr>
                        <m:ctrlPr>
                          <a:rPr lang="en-US" i="1"/>
                        </m:ctrlPr>
                      </m:funcPr>
                      <m:fName>
                        <m:r>
                          <m:rPr>
                            <m:sty m:val="p"/>
                          </m:rPr>
                          <a:rPr lang="en-US"/>
                          <m:t>log</m:t>
                        </m:r>
                      </m:fName>
                      <m:e>
                        <m:r>
                          <a:rPr lang="en-US" i="1"/>
                          <m:t>𝑥</m:t>
                        </m:r>
                      </m:e>
                    </m:func>
                  </m:oMath>
                </a14:m>
                <a:endParaRPr lang="en-US" sz="1600" dirty="0"/>
              </a:p>
              <a:p>
                <a:pPr lvl="1"/>
                <a:r>
                  <a:rPr lang="en-US" sz="1800" dirty="0"/>
                  <a:t>Exponential</a:t>
                </a:r>
              </a:p>
              <a:p>
                <a:pPr lvl="2"/>
                <a:r>
                  <a:rPr lang="en-US" sz="1600" dirty="0"/>
                  <a:t>Parent function: </a:t>
                </a:r>
                <a14:m>
                  <m:oMath xmlns:m="http://schemas.openxmlformats.org/officeDocument/2006/math">
                    <m:r>
                      <a:rPr lang="en-US" i="1"/>
                      <m:t>𝑦</m:t>
                    </m:r>
                    <m:r>
                      <a:rPr lang="en-US" i="1"/>
                      <m:t>=</m:t>
                    </m:r>
                    <m:sSup>
                      <m:sSupPr>
                        <m:ctrlPr>
                          <a:rPr lang="en-US" i="1"/>
                        </m:ctrlPr>
                      </m:sSupPr>
                      <m:e>
                        <m:r>
                          <a:rPr lang="en-US" i="1"/>
                          <m:t>2</m:t>
                        </m:r>
                      </m:e>
                      <m:sup>
                        <m:r>
                          <a:rPr lang="en-US" i="1"/>
                          <m:t>𝑥</m:t>
                        </m:r>
                      </m:sup>
                    </m:sSup>
                  </m:oMath>
                </a14:m>
                <a:endParaRPr lang="en-US" sz="1600" dirty="0"/>
              </a:p>
              <a:p>
                <a:pPr lvl="1"/>
                <a:endParaRPr lang="en-US" dirty="0"/>
              </a:p>
            </p:txBody>
          </p:sp>
        </mc:Choice>
        <mc:Fallback>
          <p:sp>
            <p:nvSpPr>
              <p:cNvPr id="3" name="Content Placeholder 2">
                <a:extLst>
                  <a:ext uri="{FF2B5EF4-FFF2-40B4-BE49-F238E27FC236}">
                    <a16:creationId xmlns:a16="http://schemas.microsoft.com/office/drawing/2014/main" id="{93EF1994-31A2-4F72-BE6E-DFD98015CA0F}"/>
                  </a:ext>
                </a:extLst>
              </p:cNvPr>
              <p:cNvSpPr>
                <a:spLocks noGrp="1" noRot="1" noChangeAspect="1" noMove="1" noResize="1" noEditPoints="1" noAdjustHandles="1" noChangeArrowheads="1" noChangeShapeType="1" noTextEdit="1"/>
              </p:cNvSpPr>
              <p:nvPr>
                <p:ph idx="1"/>
              </p:nvPr>
            </p:nvSpPr>
            <p:spPr>
              <a:xfrm>
                <a:off x="581192" y="2180496"/>
                <a:ext cx="11029615" cy="4092713"/>
              </a:xfrm>
              <a:blipFill>
                <a:blip r:embed="rId2"/>
                <a:stretch>
                  <a:fillRect l="-276" t="-1192"/>
                </a:stretch>
              </a:blipFill>
            </p:spPr>
            <p:txBody>
              <a:bodyPr/>
              <a:lstStyle/>
              <a:p>
                <a:r>
                  <a:rPr lang="en-US">
                    <a:noFill/>
                  </a:rPr>
                  <a:t> </a:t>
                </a:r>
              </a:p>
            </p:txBody>
          </p:sp>
        </mc:Fallback>
      </mc:AlternateContent>
    </p:spTree>
    <p:extLst>
      <p:ext uri="{BB962C8B-B14F-4D97-AF65-F5344CB8AC3E}">
        <p14:creationId xmlns:p14="http://schemas.microsoft.com/office/powerpoint/2010/main" val="295069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66279-106F-420A-8388-E9DB9659D877}"/>
              </a:ext>
            </a:extLst>
          </p:cNvPr>
          <p:cNvSpPr>
            <a:spLocks noGrp="1"/>
          </p:cNvSpPr>
          <p:nvPr>
            <p:ph type="title"/>
          </p:nvPr>
        </p:nvSpPr>
        <p:spPr/>
        <p:txBody>
          <a:bodyPr/>
          <a:lstStyle/>
          <a:p>
            <a:r>
              <a:rPr lang="en-US" dirty="0"/>
              <a:t>Function Attributes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C9A2844-E990-4F8D-B79A-6A8702A7EBEE}"/>
                  </a:ext>
                </a:extLst>
              </p:cNvPr>
              <p:cNvSpPr>
                <a:spLocks noGrp="1"/>
              </p:cNvSpPr>
              <p:nvPr>
                <p:ph idx="1"/>
              </p:nvPr>
            </p:nvSpPr>
            <p:spPr>
              <a:xfrm>
                <a:off x="581192" y="2062717"/>
                <a:ext cx="11029615" cy="4274288"/>
              </a:xfrm>
            </p:spPr>
            <p:txBody>
              <a:bodyPr>
                <a:normAutofit fontScale="92500" lnSpcReduction="20000"/>
              </a:bodyPr>
              <a:lstStyle/>
              <a:p>
                <a:r>
                  <a:rPr lang="en-US" dirty="0"/>
                  <a:t>Also, recall the following attributes: </a:t>
                </a:r>
              </a:p>
              <a:p>
                <a:pPr lvl="1"/>
                <a:r>
                  <a:rPr lang="en-US" dirty="0"/>
                  <a:t>Domain and Range</a:t>
                </a:r>
              </a:p>
              <a:p>
                <a:pPr lvl="2"/>
                <a:r>
                  <a:rPr lang="en-US" dirty="0"/>
                  <a:t>x is domain and y is range</a:t>
                </a:r>
              </a:p>
              <a:p>
                <a:pPr lvl="1"/>
                <a:r>
                  <a:rPr lang="en-US" dirty="0"/>
                  <a:t>Horizontal and Vertical Asymptotes</a:t>
                </a:r>
              </a:p>
              <a:p>
                <a:pPr lvl="2"/>
                <a:r>
                  <a:rPr lang="en-US" dirty="0"/>
                  <a:t>a line that the function never touches</a:t>
                </a:r>
              </a:p>
              <a:p>
                <a:pPr lvl="2"/>
                <a:r>
                  <a:rPr lang="en-US" dirty="0"/>
                  <a:t>Horizontal Asymptotes is y = k (k is a constant)</a:t>
                </a:r>
              </a:p>
              <a:p>
                <a:pPr lvl="2"/>
                <a:r>
                  <a:rPr lang="en-US" dirty="0"/>
                  <a:t>Vertical Asymptotes is x = k (k is a constant)</a:t>
                </a:r>
              </a:p>
              <a:p>
                <a:pPr lvl="1"/>
                <a:r>
                  <a:rPr lang="en-US" dirty="0"/>
                  <a:t>If the function is odd, even, or neither</a:t>
                </a:r>
              </a:p>
              <a:p>
                <a:pPr lvl="2"/>
                <a:r>
                  <a:rPr lang="en-US" dirty="0"/>
                  <a:t>In odd functions, you take –x in a function, and you receive the negative version of the original function</a:t>
                </a:r>
              </a:p>
              <a:p>
                <a:pPr lvl="3"/>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m:t>
                        </m:r>
                        <m:r>
                          <a:rPr lang="en-US" i="1">
                            <a:latin typeface="Cambria Math" panose="02040503050406030204" pitchFamily="18" charset="0"/>
                          </a:rPr>
                          <m:t>𝑥</m:t>
                        </m:r>
                      </m:e>
                    </m:d>
                    <m:r>
                      <a:rPr lang="en-US" i="1">
                        <a:latin typeface="Cambria Math" panose="02040503050406030204" pitchFamily="18" charset="0"/>
                      </a:rPr>
                      <m:t>=−</m:t>
                    </m:r>
                    <m:r>
                      <a:rPr lang="en-US" i="1">
                        <a:latin typeface="Cambria Math" panose="02040503050406030204" pitchFamily="18" charset="0"/>
                      </a:rPr>
                      <m:t>𝑓</m:t>
                    </m:r>
                    <m:r>
                      <a:rPr lang="en-US" i="1">
                        <a:latin typeface="Cambria Math" panose="02040503050406030204" pitchFamily="18" charset="0"/>
                      </a:rPr>
                      <m:t>(</m:t>
                    </m:r>
                    <m:r>
                      <a:rPr lang="en-US" i="1">
                        <a:latin typeface="Cambria Math" panose="02040503050406030204" pitchFamily="18" charset="0"/>
                      </a:rPr>
                      <m:t>𝑥</m:t>
                    </m:r>
                    <m:r>
                      <a:rPr lang="en-US" i="1">
                        <a:latin typeface="Cambria Math" panose="02040503050406030204" pitchFamily="18" charset="0"/>
                      </a:rPr>
                      <m:t>)</m:t>
                    </m:r>
                  </m:oMath>
                </a14:m>
                <a:endParaRPr lang="en-US" dirty="0"/>
              </a:p>
              <a:p>
                <a:pPr lvl="2"/>
                <a:r>
                  <a:rPr lang="en-US" dirty="0"/>
                  <a:t>In even functions, you take –x in a function, and you end up with the same function!</a:t>
                </a:r>
              </a:p>
              <a:p>
                <a:pPr lvl="3"/>
                <a14:m>
                  <m:oMath xmlns:m="http://schemas.openxmlformats.org/officeDocument/2006/math">
                    <m:r>
                      <a:rPr lang="en-US" i="1">
                        <a:latin typeface="Cambria Math" panose="02040503050406030204" pitchFamily="18" charset="0"/>
                      </a:rPr>
                      <m:t>𝑓</m:t>
                    </m:r>
                    <m:d>
                      <m:dPr>
                        <m:ctrlPr>
                          <a:rPr lang="en-US" i="1">
                            <a:latin typeface="Cambria Math" panose="02040503050406030204" pitchFamily="18" charset="0"/>
                          </a:rPr>
                        </m:ctrlPr>
                      </m:dPr>
                      <m:e>
                        <m:r>
                          <a:rPr lang="en-US" i="1">
                            <a:latin typeface="Cambria Math" panose="02040503050406030204" pitchFamily="18" charset="0"/>
                          </a:rPr>
                          <m:t>−</m:t>
                        </m:r>
                        <m:r>
                          <a:rPr lang="en-US" i="1">
                            <a:latin typeface="Cambria Math" panose="02040503050406030204" pitchFamily="18" charset="0"/>
                          </a:rPr>
                          <m:t>𝑥</m:t>
                        </m:r>
                      </m:e>
                    </m:d>
                    <m:r>
                      <a:rPr lang="en-US" i="1">
                        <a:latin typeface="Cambria Math" panose="02040503050406030204" pitchFamily="18" charset="0"/>
                      </a:rPr>
                      <m:t>=</m:t>
                    </m:r>
                    <m:r>
                      <a:rPr lang="en-US" i="1">
                        <a:latin typeface="Cambria Math" panose="02040503050406030204" pitchFamily="18" charset="0"/>
                      </a:rPr>
                      <m:t>𝑓</m:t>
                    </m:r>
                    <m:r>
                      <a:rPr lang="en-US" i="1">
                        <a:latin typeface="Cambria Math" panose="02040503050406030204" pitchFamily="18" charset="0"/>
                      </a:rPr>
                      <m:t>(</m:t>
                    </m:r>
                    <m:r>
                      <a:rPr lang="en-US" i="1">
                        <a:latin typeface="Cambria Math" panose="02040503050406030204" pitchFamily="18" charset="0"/>
                      </a:rPr>
                      <m:t>𝑥</m:t>
                    </m:r>
                    <m:r>
                      <a:rPr lang="en-US" i="1">
                        <a:latin typeface="Cambria Math" panose="02040503050406030204" pitchFamily="18" charset="0"/>
                      </a:rPr>
                      <m:t>)</m:t>
                    </m:r>
                  </m:oMath>
                </a14:m>
                <a:endParaRPr lang="en-US" dirty="0"/>
              </a:p>
              <a:p>
                <a:pPr lvl="2"/>
                <a:r>
                  <a:rPr lang="en-US" dirty="0"/>
                  <a:t>If none of these cases work, then congrats, the function is neither.</a:t>
                </a:r>
              </a:p>
              <a:p>
                <a:pPr lvl="1"/>
                <a:r>
                  <a:rPr lang="en-US" dirty="0"/>
                  <a:t>Continuity across </a:t>
                </a:r>
                <a14:m>
                  <m:oMath xmlns:m="http://schemas.openxmlformats.org/officeDocument/2006/math">
                    <m:r>
                      <a:rPr lang="en-US" i="1"/>
                      <m:t>𝑥</m:t>
                    </m:r>
                    <m:r>
                      <a:rPr lang="en-US" i="1"/>
                      <m:t>∈</m:t>
                    </m:r>
                    <m:r>
                      <a:rPr lang="en-US" i="1"/>
                      <m:t>𝑅</m:t>
                    </m:r>
                  </m:oMath>
                </a14:m>
                <a:endParaRPr lang="en-US" dirty="0"/>
              </a:p>
              <a:p>
                <a:pPr lvl="1"/>
                <a:endParaRPr lang="en-US" dirty="0"/>
              </a:p>
            </p:txBody>
          </p:sp>
        </mc:Choice>
        <mc:Fallback>
          <p:sp>
            <p:nvSpPr>
              <p:cNvPr id="3" name="Content Placeholder 2">
                <a:extLst>
                  <a:ext uri="{FF2B5EF4-FFF2-40B4-BE49-F238E27FC236}">
                    <a16:creationId xmlns:a16="http://schemas.microsoft.com/office/drawing/2014/main" id="{8C9A2844-E990-4F8D-B79A-6A8702A7EBEE}"/>
                  </a:ext>
                </a:extLst>
              </p:cNvPr>
              <p:cNvSpPr>
                <a:spLocks noGrp="1" noRot="1" noChangeAspect="1" noMove="1" noResize="1" noEditPoints="1" noAdjustHandles="1" noChangeArrowheads="1" noChangeShapeType="1" noTextEdit="1"/>
              </p:cNvSpPr>
              <p:nvPr>
                <p:ph idx="1"/>
              </p:nvPr>
            </p:nvSpPr>
            <p:spPr>
              <a:xfrm>
                <a:off x="581192" y="2062717"/>
                <a:ext cx="11029615" cy="4274288"/>
              </a:xfrm>
              <a:blipFill>
                <a:blip r:embed="rId2"/>
                <a:stretch>
                  <a:fillRect l="-166" t="-1852"/>
                </a:stretch>
              </a:blipFill>
            </p:spPr>
            <p:txBody>
              <a:bodyPr/>
              <a:lstStyle/>
              <a:p>
                <a:r>
                  <a:rPr lang="en-US">
                    <a:noFill/>
                  </a:rPr>
                  <a:t> </a:t>
                </a:r>
              </a:p>
            </p:txBody>
          </p:sp>
        </mc:Fallback>
      </mc:AlternateContent>
    </p:spTree>
    <p:extLst>
      <p:ext uri="{BB962C8B-B14F-4D97-AF65-F5344CB8AC3E}">
        <p14:creationId xmlns:p14="http://schemas.microsoft.com/office/powerpoint/2010/main" val="4169465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A215-29F6-4E74-A860-FAEB6A2704C2}"/>
              </a:ext>
            </a:extLst>
          </p:cNvPr>
          <p:cNvSpPr>
            <a:spLocks noGrp="1"/>
          </p:cNvSpPr>
          <p:nvPr>
            <p:ph type="title"/>
          </p:nvPr>
        </p:nvSpPr>
        <p:spPr/>
        <p:txBody>
          <a:bodyPr/>
          <a:lstStyle/>
          <a:p>
            <a:r>
              <a:rPr lang="en-US" dirty="0"/>
              <a:t>Section 2	</a:t>
            </a:r>
          </a:p>
        </p:txBody>
      </p:sp>
      <p:sp>
        <p:nvSpPr>
          <p:cNvPr id="3" name="Text Placeholder 2">
            <a:extLst>
              <a:ext uri="{FF2B5EF4-FFF2-40B4-BE49-F238E27FC236}">
                <a16:creationId xmlns:a16="http://schemas.microsoft.com/office/drawing/2014/main" id="{ED3E4467-1555-43B2-9F64-CC1A7C721A22}"/>
              </a:ext>
            </a:extLst>
          </p:cNvPr>
          <p:cNvSpPr>
            <a:spLocks noGrp="1"/>
          </p:cNvSpPr>
          <p:nvPr>
            <p:ph type="body" idx="1"/>
          </p:nvPr>
        </p:nvSpPr>
        <p:spPr/>
        <p:txBody>
          <a:bodyPr/>
          <a:lstStyle/>
          <a:p>
            <a:r>
              <a:rPr lang="en-US" dirty="0"/>
              <a:t>trigonometry</a:t>
            </a:r>
          </a:p>
        </p:txBody>
      </p:sp>
    </p:spTree>
    <p:extLst>
      <p:ext uri="{BB962C8B-B14F-4D97-AF65-F5344CB8AC3E}">
        <p14:creationId xmlns:p14="http://schemas.microsoft.com/office/powerpoint/2010/main" val="3783806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7040-AED9-4B52-8BDE-AF3B09D196AC}"/>
              </a:ext>
            </a:extLst>
          </p:cNvPr>
          <p:cNvSpPr>
            <a:spLocks noGrp="1"/>
          </p:cNvSpPr>
          <p:nvPr>
            <p:ph type="title"/>
          </p:nvPr>
        </p:nvSpPr>
        <p:spPr/>
        <p:txBody>
          <a:bodyPr/>
          <a:lstStyle/>
          <a:p>
            <a:r>
              <a:rPr lang="en-US" dirty="0"/>
              <a:t>Important concepts in Trigonometry</a:t>
            </a:r>
          </a:p>
        </p:txBody>
      </p:sp>
      <p:sp>
        <p:nvSpPr>
          <p:cNvPr id="3" name="Content Placeholder 2">
            <a:extLst>
              <a:ext uri="{FF2B5EF4-FFF2-40B4-BE49-F238E27FC236}">
                <a16:creationId xmlns:a16="http://schemas.microsoft.com/office/drawing/2014/main" id="{FF84E2C0-A115-45F3-B1A0-F8F4A84A1BE5}"/>
              </a:ext>
            </a:extLst>
          </p:cNvPr>
          <p:cNvSpPr>
            <a:spLocks noGrp="1"/>
          </p:cNvSpPr>
          <p:nvPr>
            <p:ph idx="1"/>
          </p:nvPr>
        </p:nvSpPr>
        <p:spPr/>
        <p:txBody>
          <a:bodyPr/>
          <a:lstStyle/>
          <a:p>
            <a:r>
              <a:rPr lang="en-US" dirty="0"/>
              <a:t>The following is a list of the most important concepts in Trigonometry in calculus:</a:t>
            </a:r>
          </a:p>
          <a:p>
            <a:pPr lvl="1"/>
            <a:r>
              <a:rPr lang="en-US" dirty="0"/>
              <a:t>Trigonometric functions</a:t>
            </a:r>
          </a:p>
          <a:p>
            <a:pPr lvl="2"/>
            <a:r>
              <a:rPr lang="en-US" dirty="0"/>
              <a:t>Especially Graphs and their behaviors!</a:t>
            </a:r>
          </a:p>
          <a:p>
            <a:pPr lvl="1"/>
            <a:r>
              <a:rPr lang="en-US" dirty="0"/>
              <a:t>The unit circle</a:t>
            </a:r>
          </a:p>
          <a:p>
            <a:pPr lvl="2"/>
            <a:r>
              <a:rPr lang="en-US" dirty="0"/>
              <a:t>Think of this as a graph with four quadrants</a:t>
            </a:r>
          </a:p>
          <a:p>
            <a:pPr lvl="1"/>
            <a:r>
              <a:rPr lang="en-US" dirty="0"/>
              <a:t>Trigonometric identities</a:t>
            </a:r>
          </a:p>
          <a:p>
            <a:pPr lvl="1"/>
            <a:endParaRPr lang="en-US" dirty="0"/>
          </a:p>
          <a:p>
            <a:pPr marL="324000" lvl="1" indent="0">
              <a:buNone/>
            </a:pPr>
            <a:endParaRPr lang="en-US" dirty="0"/>
          </a:p>
          <a:p>
            <a:pPr marL="324000" lvl="1" indent="0">
              <a:buNone/>
            </a:pPr>
            <a:endParaRPr lang="en-US" dirty="0"/>
          </a:p>
          <a:p>
            <a:pPr marL="324000" lvl="1" indent="0">
              <a:buNone/>
            </a:pPr>
            <a:endParaRPr lang="en-US" dirty="0"/>
          </a:p>
        </p:txBody>
      </p:sp>
    </p:spTree>
    <p:extLst>
      <p:ext uri="{BB962C8B-B14F-4D97-AF65-F5344CB8AC3E}">
        <p14:creationId xmlns:p14="http://schemas.microsoft.com/office/powerpoint/2010/main" val="4287300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A215-29F6-4E74-A860-FAEB6A2704C2}"/>
              </a:ext>
            </a:extLst>
          </p:cNvPr>
          <p:cNvSpPr>
            <a:spLocks noGrp="1"/>
          </p:cNvSpPr>
          <p:nvPr>
            <p:ph type="title"/>
          </p:nvPr>
        </p:nvSpPr>
        <p:spPr/>
        <p:txBody>
          <a:bodyPr/>
          <a:lstStyle/>
          <a:p>
            <a:r>
              <a:rPr lang="en-US" dirty="0"/>
              <a:t>Section 3	</a:t>
            </a:r>
          </a:p>
        </p:txBody>
      </p:sp>
      <p:sp>
        <p:nvSpPr>
          <p:cNvPr id="3" name="Text Placeholder 2">
            <a:extLst>
              <a:ext uri="{FF2B5EF4-FFF2-40B4-BE49-F238E27FC236}">
                <a16:creationId xmlns:a16="http://schemas.microsoft.com/office/drawing/2014/main" id="{ED3E4467-1555-43B2-9F64-CC1A7C721A22}"/>
              </a:ext>
            </a:extLst>
          </p:cNvPr>
          <p:cNvSpPr>
            <a:spLocks noGrp="1"/>
          </p:cNvSpPr>
          <p:nvPr>
            <p:ph type="body" idx="1"/>
          </p:nvPr>
        </p:nvSpPr>
        <p:spPr/>
        <p:txBody>
          <a:bodyPr/>
          <a:lstStyle/>
          <a:p>
            <a:r>
              <a:rPr lang="en-US" dirty="0"/>
              <a:t>Proof by induction</a:t>
            </a:r>
          </a:p>
        </p:txBody>
      </p:sp>
      <p:sp>
        <p:nvSpPr>
          <p:cNvPr id="4" name="TextBox 3">
            <a:extLst>
              <a:ext uri="{FF2B5EF4-FFF2-40B4-BE49-F238E27FC236}">
                <a16:creationId xmlns:a16="http://schemas.microsoft.com/office/drawing/2014/main" id="{68CDCB32-E57B-4BDC-A89D-927AA2E7C602}"/>
              </a:ext>
            </a:extLst>
          </p:cNvPr>
          <p:cNvSpPr txBox="1"/>
          <p:nvPr/>
        </p:nvSpPr>
        <p:spPr>
          <a:xfrm>
            <a:off x="7538484" y="5854258"/>
            <a:ext cx="3583172" cy="369332"/>
          </a:xfrm>
          <a:prstGeom prst="rect">
            <a:avLst/>
          </a:prstGeom>
          <a:noFill/>
        </p:spPr>
        <p:txBody>
          <a:bodyPr wrap="square" rtlCol="0">
            <a:spAutoFit/>
          </a:bodyPr>
          <a:lstStyle/>
          <a:p>
            <a:r>
              <a:rPr lang="en-US" dirty="0">
                <a:solidFill>
                  <a:schemeClr val="bg1"/>
                </a:solidFill>
              </a:rPr>
              <a:t>With contributions by Garrett Gu</a:t>
            </a:r>
          </a:p>
        </p:txBody>
      </p:sp>
    </p:spTree>
    <p:extLst>
      <p:ext uri="{BB962C8B-B14F-4D97-AF65-F5344CB8AC3E}">
        <p14:creationId xmlns:p14="http://schemas.microsoft.com/office/powerpoint/2010/main" val="2915799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9D39-D832-40F7-8613-D94E4BBB9BF5}"/>
              </a:ext>
            </a:extLst>
          </p:cNvPr>
          <p:cNvSpPr>
            <a:spLocks noGrp="1"/>
          </p:cNvSpPr>
          <p:nvPr>
            <p:ph type="title"/>
          </p:nvPr>
        </p:nvSpPr>
        <p:spPr/>
        <p:txBody>
          <a:bodyPr/>
          <a:lstStyle/>
          <a:p>
            <a:r>
              <a:rPr lang="en-US" dirty="0"/>
              <a:t>Proof by induction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B86D6FF-A314-461C-8379-0CA3DC22A290}"/>
                  </a:ext>
                </a:extLst>
              </p:cNvPr>
              <p:cNvSpPr>
                <a:spLocks noGrp="1"/>
              </p:cNvSpPr>
              <p:nvPr>
                <p:ph idx="1"/>
              </p:nvPr>
            </p:nvSpPr>
            <p:spPr/>
            <p:txBody>
              <a:bodyPr/>
              <a:lstStyle/>
              <a:p>
                <a:r>
                  <a:rPr lang="en-US" dirty="0"/>
                  <a:t>Mathematical induction is sometimes useful when you have a set, and you need to prove that a statement holds for every element in the set. Let’s prove that the following statement (let’s call it S(n)) holds for all natural numbers (n </a:t>
                </a:r>
                <a14:m>
                  <m:oMath xmlns:m="http://schemas.openxmlformats.org/officeDocument/2006/math">
                    <m:r>
                      <a:rPr lang="en-US" i="1"/>
                      <m:t>∈</m:t>
                    </m:r>
                  </m:oMath>
                </a14:m>
                <a:r>
                  <a:rPr lang="en-US" dirty="0"/>
                  <a:t> N). It just so happens that the set of natural numbers is a well-ordered set.</a:t>
                </a:r>
              </a:p>
              <a:p>
                <a:pPr marL="0" indent="0">
                  <a:buNone/>
                </a:pPr>
                <a14:m>
                  <m:oMathPara xmlns:m="http://schemas.openxmlformats.org/officeDocument/2006/math">
                    <m:oMathParaPr>
                      <m:jc m:val="center"/>
                    </m:oMathParaPr>
                    <m:oMath xmlns:m="http://schemas.openxmlformats.org/officeDocument/2006/math">
                      <m:r>
                        <a:rPr lang="en-US" i="1"/>
                        <m:t>𝑆</m:t>
                      </m:r>
                      <m:d>
                        <m:dPr>
                          <m:ctrlPr>
                            <a:rPr lang="en-US" i="1"/>
                          </m:ctrlPr>
                        </m:dPr>
                        <m:e>
                          <m:r>
                            <a:rPr lang="en-US" i="1"/>
                            <m:t>𝑛</m:t>
                          </m:r>
                        </m:e>
                      </m:d>
                      <m:r>
                        <a:rPr lang="en-US" i="1"/>
                        <m:t>=</m:t>
                      </m:r>
                      <m:r>
                        <a:rPr lang="en-US"/>
                        <m:t>0+1+2+3+…</m:t>
                      </m:r>
                      <m:r>
                        <a:rPr lang="en-US" i="1"/>
                        <m:t>+</m:t>
                      </m:r>
                      <m:r>
                        <a:rPr lang="en-US" i="1"/>
                        <m:t>𝑛</m:t>
                      </m:r>
                      <m:r>
                        <a:rPr lang="en-US" i="1"/>
                        <m:t>=</m:t>
                      </m:r>
                      <m:f>
                        <m:fPr>
                          <m:ctrlPr>
                            <a:rPr lang="en-US" i="1"/>
                          </m:ctrlPr>
                        </m:fPr>
                        <m:num>
                          <m:r>
                            <a:rPr lang="en-US" i="1"/>
                            <m:t>𝑛</m:t>
                          </m:r>
                          <m:r>
                            <a:rPr lang="en-US" i="1"/>
                            <m:t>(</m:t>
                          </m:r>
                          <m:r>
                            <a:rPr lang="en-US" i="1"/>
                            <m:t>𝑛</m:t>
                          </m:r>
                          <m:r>
                            <a:rPr lang="en-US" i="1"/>
                            <m:t>+1)</m:t>
                          </m:r>
                        </m:num>
                        <m:den>
                          <m:r>
                            <a:rPr lang="en-US" i="1"/>
                            <m:t>2</m:t>
                          </m:r>
                        </m:den>
                      </m:f>
                    </m:oMath>
                  </m:oMathPara>
                </a14:m>
                <a:endParaRPr lang="en-US" dirty="0"/>
              </a:p>
              <a:p>
                <a:r>
                  <a:rPr lang="en-US" dirty="0"/>
                  <a:t>First, we check the </a:t>
                </a:r>
                <a:r>
                  <a:rPr lang="en-US" b="1" dirty="0"/>
                  <a:t>base case</a:t>
                </a:r>
                <a:r>
                  <a:rPr lang="en-US" dirty="0"/>
                  <a:t>. Let’s see whether the statement holds true for the first n, which in this case is 0, because the smallest number in the set of natural numbers is 0.  We will see if S(0) is true.</a:t>
                </a:r>
              </a:p>
              <a:p>
                <a:pPr marL="0" indent="0">
                  <a:buNone/>
                </a:pPr>
                <a14:m>
                  <m:oMathPara xmlns:m="http://schemas.openxmlformats.org/officeDocument/2006/math">
                    <m:oMathParaPr>
                      <m:jc m:val="centerGroup"/>
                    </m:oMathParaPr>
                    <m:oMath xmlns:m="http://schemas.openxmlformats.org/officeDocument/2006/math">
                      <m:r>
                        <a:rPr lang="en-US"/>
                        <m:t>0 = </m:t>
                      </m:r>
                      <m:f>
                        <m:fPr>
                          <m:ctrlPr>
                            <a:rPr lang="en-US" i="1"/>
                          </m:ctrlPr>
                        </m:fPr>
                        <m:num>
                          <m:r>
                            <a:rPr lang="en-US" i="1"/>
                            <m:t>0</m:t>
                          </m:r>
                          <m:d>
                            <m:dPr>
                              <m:ctrlPr>
                                <a:rPr lang="en-US" i="1"/>
                              </m:ctrlPr>
                            </m:dPr>
                            <m:e>
                              <m:r>
                                <a:rPr lang="en-US" i="1"/>
                                <m:t>0+1</m:t>
                              </m:r>
                            </m:e>
                          </m:d>
                        </m:num>
                        <m:den>
                          <m:r>
                            <a:rPr lang="en-US" i="1"/>
                            <m:t>2</m:t>
                          </m:r>
                        </m:den>
                      </m:f>
                    </m:oMath>
                  </m:oMathPara>
                </a14:m>
                <a:endParaRPr lang="en-US" dirty="0"/>
              </a:p>
              <a:p>
                <a:pPr marL="0" indent="0" algn="ctr">
                  <a:buNone/>
                </a:pPr>
                <a:r>
                  <a:rPr lang="en-US" dirty="0"/>
                  <a:t>0 = 0</a:t>
                </a:r>
              </a:p>
              <a:p>
                <a:pPr marL="0" indent="0">
                  <a:buNone/>
                </a:pPr>
                <a:endParaRPr lang="en-US" dirty="0"/>
              </a:p>
            </p:txBody>
          </p:sp>
        </mc:Choice>
        <mc:Fallback>
          <p:sp>
            <p:nvSpPr>
              <p:cNvPr id="3" name="Content Placeholder 2">
                <a:extLst>
                  <a:ext uri="{FF2B5EF4-FFF2-40B4-BE49-F238E27FC236}">
                    <a16:creationId xmlns:a16="http://schemas.microsoft.com/office/drawing/2014/main" id="{2B86D6FF-A314-461C-8379-0CA3DC22A290}"/>
                  </a:ext>
                </a:extLst>
              </p:cNvPr>
              <p:cNvSpPr>
                <a:spLocks noGrp="1" noRot="1" noChangeAspect="1" noMove="1" noResize="1" noEditPoints="1" noAdjustHandles="1" noChangeArrowheads="1" noChangeShapeType="1" noTextEdit="1"/>
              </p:cNvSpPr>
              <p:nvPr>
                <p:ph idx="1"/>
              </p:nvPr>
            </p:nvSpPr>
            <p:spPr>
              <a:blipFill>
                <a:blip r:embed="rId2"/>
                <a:stretch>
                  <a:fillRect l="-221"/>
                </a:stretch>
              </a:blipFill>
            </p:spPr>
            <p:txBody>
              <a:bodyPr/>
              <a:lstStyle/>
              <a:p>
                <a:r>
                  <a:rPr lang="en-US">
                    <a:noFill/>
                  </a:rPr>
                  <a:t> </a:t>
                </a:r>
              </a:p>
            </p:txBody>
          </p:sp>
        </mc:Fallback>
      </mc:AlternateContent>
    </p:spTree>
    <p:extLst>
      <p:ext uri="{BB962C8B-B14F-4D97-AF65-F5344CB8AC3E}">
        <p14:creationId xmlns:p14="http://schemas.microsoft.com/office/powerpoint/2010/main" val="406979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1B5F0-250F-44B5-90B2-23B6EF5E7DEE}"/>
              </a:ext>
            </a:extLst>
          </p:cNvPr>
          <p:cNvSpPr>
            <a:spLocks noGrp="1"/>
          </p:cNvSpPr>
          <p:nvPr>
            <p:ph type="title"/>
          </p:nvPr>
        </p:nvSpPr>
        <p:spPr/>
        <p:txBody>
          <a:bodyPr/>
          <a:lstStyle/>
          <a:p>
            <a:r>
              <a:rPr lang="en-US" dirty="0"/>
              <a:t>Proof by induction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706D659-A698-4D02-9D93-0C81992AC78C}"/>
                  </a:ext>
                </a:extLst>
              </p:cNvPr>
              <p:cNvSpPr>
                <a:spLocks noGrp="1"/>
              </p:cNvSpPr>
              <p:nvPr>
                <p:ph idx="1"/>
              </p:nvPr>
            </p:nvSpPr>
            <p:spPr/>
            <p:txBody>
              <a:bodyPr/>
              <a:lstStyle/>
              <a:p>
                <a:r>
                  <a:rPr lang="en-US" dirty="0"/>
                  <a:t>So both sides are equal to each other and this statement holds true for now. Now, let’s prove the </a:t>
                </a:r>
                <a:r>
                  <a:rPr lang="en-US" b="1" dirty="0"/>
                  <a:t>inductive step</a:t>
                </a:r>
                <a:r>
                  <a:rPr lang="en-US" dirty="0"/>
                  <a:t>. We will assume that S(n) is indeed true.</a:t>
                </a:r>
              </a:p>
              <a:p>
                <a:pPr marL="0" indent="0">
                  <a:buNone/>
                </a:pPr>
                <a14:m>
                  <m:oMathPara xmlns:m="http://schemas.openxmlformats.org/officeDocument/2006/math">
                    <m:oMathParaPr>
                      <m:jc m:val="center"/>
                    </m:oMathParaPr>
                    <m:oMath xmlns:m="http://schemas.openxmlformats.org/officeDocument/2006/math">
                      <m:r>
                        <a:rPr lang="en-US" i="1">
                          <a:latin typeface="Cambria Math" panose="02040503050406030204" pitchFamily="18" charset="0"/>
                        </a:rPr>
                        <m:t>𝑆</m:t>
                      </m:r>
                      <m:d>
                        <m:dPr>
                          <m:ctrlPr>
                            <a:rPr lang="en-US" i="1">
                              <a:latin typeface="Cambria Math" panose="02040503050406030204" pitchFamily="18" charset="0"/>
                            </a:rPr>
                          </m:ctrlPr>
                        </m:dPr>
                        <m:e>
                          <m:r>
                            <a:rPr lang="en-US" i="1">
                              <a:latin typeface="Cambria Math" panose="02040503050406030204" pitchFamily="18" charset="0"/>
                            </a:rPr>
                            <m:t>𝑛</m:t>
                          </m:r>
                        </m:e>
                      </m:d>
                      <m:r>
                        <a:rPr lang="en-US" i="1">
                          <a:latin typeface="Cambria Math" panose="02040503050406030204" pitchFamily="18" charset="0"/>
                        </a:rPr>
                        <m:t>=</m:t>
                      </m:r>
                      <m:r>
                        <a:rPr lang="en-US">
                          <a:latin typeface="Cambria Math" panose="02040503050406030204" pitchFamily="18" charset="0"/>
                        </a:rPr>
                        <m:t>0+1+2+3+…</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𝑛</m:t>
                          </m:r>
                          <m:r>
                            <a:rPr lang="en-US" i="1">
                              <a:latin typeface="Cambria Math" panose="02040503050406030204" pitchFamily="18" charset="0"/>
                            </a:rPr>
                            <m:t>(</m:t>
                          </m:r>
                          <m:r>
                            <a:rPr lang="en-US" i="1">
                              <a:latin typeface="Cambria Math" panose="02040503050406030204" pitchFamily="18" charset="0"/>
                            </a:rPr>
                            <m:t>𝑛</m:t>
                          </m:r>
                          <m:r>
                            <a:rPr lang="en-US" i="1">
                              <a:latin typeface="Cambria Math" panose="02040503050406030204" pitchFamily="18" charset="0"/>
                            </a:rPr>
                            <m:t>+1)</m:t>
                          </m:r>
                        </m:num>
                        <m:den>
                          <m:r>
                            <a:rPr lang="en-US" i="1">
                              <a:latin typeface="Cambria Math" panose="02040503050406030204" pitchFamily="18" charset="0"/>
                            </a:rPr>
                            <m:t>2</m:t>
                          </m:r>
                        </m:den>
                      </m:f>
                    </m:oMath>
                  </m:oMathPara>
                </a14:m>
                <a:endParaRPr lang="en-US" dirty="0"/>
              </a:p>
              <a:p>
                <a:pPr marL="0" indent="0">
                  <a:buNone/>
                </a:pPr>
                <a:r>
                  <a:rPr lang="en-US" dirty="0"/>
                  <a:t>Then, see if S(n + 1) holds true.</a:t>
                </a:r>
              </a:p>
              <a:p>
                <a:pPr marL="0" indent="0">
                  <a:buNone/>
                </a:pPr>
                <a14:m>
                  <m:oMathPara xmlns:m="http://schemas.openxmlformats.org/officeDocument/2006/math">
                    <m:oMathParaPr>
                      <m:jc m:val="center"/>
                    </m:oMathParaPr>
                    <m:oMath xmlns:m="http://schemas.openxmlformats.org/officeDocument/2006/math">
                      <m:r>
                        <a:rPr lang="en-US" i="1"/>
                        <m:t>𝑆</m:t>
                      </m:r>
                      <m:d>
                        <m:dPr>
                          <m:ctrlPr>
                            <a:rPr lang="en-US" i="1"/>
                          </m:ctrlPr>
                        </m:dPr>
                        <m:e>
                          <m:r>
                            <a:rPr lang="en-US" i="1"/>
                            <m:t>𝑛</m:t>
                          </m:r>
                        </m:e>
                      </m:d>
                      <m:r>
                        <a:rPr lang="en-US" i="1"/>
                        <m:t>=</m:t>
                      </m:r>
                      <m:r>
                        <a:rPr lang="en-US"/>
                        <m:t>0+1+2+3+…</m:t>
                      </m:r>
                      <m:r>
                        <a:rPr lang="en-US" i="1"/>
                        <m:t>+</m:t>
                      </m:r>
                      <m:r>
                        <a:rPr lang="en-US" i="1"/>
                        <m:t>𝑛</m:t>
                      </m:r>
                      <m:r>
                        <a:rPr lang="en-US" i="1"/>
                        <m:t>+(</m:t>
                      </m:r>
                      <m:r>
                        <a:rPr lang="en-US" i="1"/>
                        <m:t>𝑛</m:t>
                      </m:r>
                      <m:r>
                        <a:rPr lang="en-US" i="1"/>
                        <m:t>+1)=</m:t>
                      </m:r>
                      <m:f>
                        <m:fPr>
                          <m:ctrlPr>
                            <a:rPr lang="en-US" i="1"/>
                          </m:ctrlPr>
                        </m:fPr>
                        <m:num>
                          <m:r>
                            <a:rPr lang="en-US" i="1"/>
                            <m:t>(</m:t>
                          </m:r>
                          <m:r>
                            <a:rPr lang="en-US" i="1"/>
                            <m:t>𝑛</m:t>
                          </m:r>
                          <m:r>
                            <a:rPr lang="en-US" i="1"/>
                            <m:t>+1)(</m:t>
                          </m:r>
                          <m:r>
                            <a:rPr lang="en-US" i="1"/>
                            <m:t>𝑛</m:t>
                          </m:r>
                          <m:r>
                            <a:rPr lang="en-US" i="1"/>
                            <m:t>+2)</m:t>
                          </m:r>
                        </m:num>
                        <m:den>
                          <m:r>
                            <a:rPr lang="en-US" i="1"/>
                            <m:t>2</m:t>
                          </m:r>
                        </m:den>
                      </m:f>
                    </m:oMath>
                  </m:oMathPara>
                </a14:m>
                <a:endParaRPr lang="en-US" dirty="0"/>
              </a:p>
              <a:p>
                <a:pPr marL="0" indent="0">
                  <a:buNone/>
                </a:pPr>
                <a:r>
                  <a:rPr lang="en-US" dirty="0"/>
                  <a:t>Since we assumed both equations are true, we’ll replace 0+1+2+3+…+n with </a:t>
                </a:r>
                <a14:m>
                  <m:oMath xmlns:m="http://schemas.openxmlformats.org/officeDocument/2006/math">
                    <m:f>
                      <m:fPr>
                        <m:ctrlPr>
                          <a:rPr lang="en-US" i="1"/>
                        </m:ctrlPr>
                      </m:fPr>
                      <m:num>
                        <m:r>
                          <a:rPr lang="en-US" i="1"/>
                          <m:t>(</m:t>
                        </m:r>
                        <m:r>
                          <a:rPr lang="en-US" i="1"/>
                          <m:t>𝑛</m:t>
                        </m:r>
                        <m:r>
                          <a:rPr lang="en-US" i="1"/>
                          <m:t>+1)(</m:t>
                        </m:r>
                        <m:r>
                          <a:rPr lang="en-US" i="1"/>
                          <m:t>𝑛</m:t>
                        </m:r>
                        <m:r>
                          <a:rPr lang="en-US" i="1"/>
                          <m:t>+2)</m:t>
                        </m:r>
                      </m:num>
                      <m:den>
                        <m:r>
                          <a:rPr lang="en-US" i="1"/>
                          <m:t>2</m:t>
                        </m:r>
                      </m:den>
                    </m:f>
                  </m:oMath>
                </a14:m>
                <a:endParaRPr lang="en-US" dirty="0"/>
              </a:p>
              <a:p>
                <a:pPr marL="0" indent="0">
                  <a:buNone/>
                </a:pPr>
                <a14:m>
                  <m:oMathPara xmlns:m="http://schemas.openxmlformats.org/officeDocument/2006/math">
                    <m:oMathParaPr>
                      <m:jc m:val="center"/>
                    </m:oMathParaPr>
                    <m:oMath xmlns:m="http://schemas.openxmlformats.org/officeDocument/2006/math">
                      <m:f>
                        <m:fPr>
                          <m:ctrlPr>
                            <a:rPr lang="en-US" i="1"/>
                          </m:ctrlPr>
                        </m:fPr>
                        <m:num>
                          <m:r>
                            <a:rPr lang="en-US" i="1"/>
                            <m:t>𝑛</m:t>
                          </m:r>
                          <m:r>
                            <a:rPr lang="en-US" i="1"/>
                            <m:t>(</m:t>
                          </m:r>
                          <m:r>
                            <a:rPr lang="en-US" i="1"/>
                            <m:t>𝑛</m:t>
                          </m:r>
                          <m:r>
                            <a:rPr lang="en-US" i="1"/>
                            <m:t>+1)</m:t>
                          </m:r>
                        </m:num>
                        <m:den>
                          <m:r>
                            <a:rPr lang="en-US" i="1"/>
                            <m:t>2</m:t>
                          </m:r>
                        </m:den>
                      </m:f>
                      <m:r>
                        <a:rPr lang="en-US" i="1"/>
                        <m:t>+(</m:t>
                      </m:r>
                      <m:r>
                        <a:rPr lang="en-US" i="1"/>
                        <m:t>𝑛</m:t>
                      </m:r>
                      <m:r>
                        <a:rPr lang="en-US" i="1"/>
                        <m:t>+1)=</m:t>
                      </m:r>
                      <m:f>
                        <m:fPr>
                          <m:ctrlPr>
                            <a:rPr lang="en-US" i="1"/>
                          </m:ctrlPr>
                        </m:fPr>
                        <m:num>
                          <m:r>
                            <a:rPr lang="en-US" i="1"/>
                            <m:t>(</m:t>
                          </m:r>
                          <m:r>
                            <a:rPr lang="en-US" i="1"/>
                            <m:t>𝑛</m:t>
                          </m:r>
                          <m:r>
                            <a:rPr lang="en-US" i="1"/>
                            <m:t>+1)(</m:t>
                          </m:r>
                          <m:r>
                            <a:rPr lang="en-US" i="1"/>
                            <m:t>𝑛</m:t>
                          </m:r>
                          <m:r>
                            <a:rPr lang="en-US" i="1"/>
                            <m:t>+2)</m:t>
                          </m:r>
                        </m:num>
                        <m:den>
                          <m:r>
                            <a:rPr lang="en-US" i="1"/>
                            <m:t>2</m:t>
                          </m:r>
                        </m:den>
                      </m:f>
                    </m:oMath>
                  </m:oMathPara>
                </a14:m>
                <a:endParaRPr lang="en-US" dirty="0"/>
              </a:p>
            </p:txBody>
          </p:sp>
        </mc:Choice>
        <mc:Fallback>
          <p:sp>
            <p:nvSpPr>
              <p:cNvPr id="3" name="Content Placeholder 2">
                <a:extLst>
                  <a:ext uri="{FF2B5EF4-FFF2-40B4-BE49-F238E27FC236}">
                    <a16:creationId xmlns:a16="http://schemas.microsoft.com/office/drawing/2014/main" id="{2706D659-A698-4D02-9D93-0C81992AC78C}"/>
                  </a:ext>
                </a:extLst>
              </p:cNvPr>
              <p:cNvSpPr>
                <a:spLocks noGrp="1" noRot="1" noChangeAspect="1" noMove="1" noResize="1" noEditPoints="1" noAdjustHandles="1" noChangeArrowheads="1" noChangeShapeType="1" noTextEdit="1"/>
              </p:cNvSpPr>
              <p:nvPr>
                <p:ph idx="1"/>
              </p:nvPr>
            </p:nvSpPr>
            <p:spPr>
              <a:blipFill>
                <a:blip r:embed="rId2"/>
                <a:stretch>
                  <a:fillRect l="-442"/>
                </a:stretch>
              </a:blipFill>
            </p:spPr>
            <p:txBody>
              <a:bodyPr/>
              <a:lstStyle/>
              <a:p>
                <a:r>
                  <a:rPr lang="en-US">
                    <a:noFill/>
                  </a:rPr>
                  <a:t> </a:t>
                </a:r>
              </a:p>
            </p:txBody>
          </p:sp>
        </mc:Fallback>
      </mc:AlternateContent>
    </p:spTree>
    <p:extLst>
      <p:ext uri="{BB962C8B-B14F-4D97-AF65-F5344CB8AC3E}">
        <p14:creationId xmlns:p14="http://schemas.microsoft.com/office/powerpoint/2010/main" val="66226162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TM03457464[[fn=Dividend]]</Template>
  <TotalTime>246</TotalTime>
  <Words>626</Words>
  <Application>Microsoft Office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Cambria Math</vt:lpstr>
      <vt:lpstr>Franklin Gothic Book</vt:lpstr>
      <vt:lpstr>Gill Sans MT</vt:lpstr>
      <vt:lpstr>Wingdings 2</vt:lpstr>
      <vt:lpstr>Dividend</vt:lpstr>
      <vt:lpstr>Chapter 1: Precalculus Review and Proof by induction</vt:lpstr>
      <vt:lpstr>Section 1</vt:lpstr>
      <vt:lpstr>Function Parent Values</vt:lpstr>
      <vt:lpstr>Function Attributes</vt:lpstr>
      <vt:lpstr>Section 2 </vt:lpstr>
      <vt:lpstr>Important concepts in Trigonometry</vt:lpstr>
      <vt:lpstr>Section 3 </vt:lpstr>
      <vt:lpstr>Proof by induction</vt:lpstr>
      <vt:lpstr>Proof by induction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Precalculus Review and Proof by induction</dc:title>
  <dc:creator>Henriquez, Maria</dc:creator>
  <cp:lastModifiedBy>Henriquez, Maria</cp:lastModifiedBy>
  <cp:revision>18</cp:revision>
  <dcterms:created xsi:type="dcterms:W3CDTF">2018-06-10T22:51:29Z</dcterms:created>
  <dcterms:modified xsi:type="dcterms:W3CDTF">2018-06-11T02:58:04Z</dcterms:modified>
</cp:coreProperties>
</file>